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5"/>
  </p:notesMasterIdLst>
  <p:sldIdLst>
    <p:sldId id="256" r:id="rId2"/>
    <p:sldId id="278" r:id="rId3"/>
    <p:sldId id="258" r:id="rId4"/>
    <p:sldId id="259" r:id="rId5"/>
    <p:sldId id="260" r:id="rId6"/>
    <p:sldId id="261" r:id="rId7"/>
    <p:sldId id="264" r:id="rId8"/>
    <p:sldId id="275" r:id="rId9"/>
    <p:sldId id="276" r:id="rId10"/>
    <p:sldId id="277" r:id="rId11"/>
    <p:sldId id="280" r:id="rId12"/>
    <p:sldId id="281" r:id="rId13"/>
    <p:sldId id="270" r:id="rId1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  <p:embeddedFont>
      <p:font typeface="Montserrat Medium" panose="000006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FD8A91-69F2-408F-B35F-6A820F6D51B8}">
  <a:tblStyle styleId="{C3FD8A91-69F2-408F-B35F-6A820F6D51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Asyroful Nur Maulana Yusuf" userId="43430fe0700c5ba3" providerId="LiveId" clId="{651BFD2B-863A-42A8-A126-21051872FB35}"/>
    <pc:docChg chg="undo redo custSel addSld modSld">
      <pc:chgData name="Muhammad Asyroful Nur Maulana Yusuf" userId="43430fe0700c5ba3" providerId="LiveId" clId="{651BFD2B-863A-42A8-A126-21051872FB35}" dt="2022-12-06T01:00:05.108" v="269" actId="20577"/>
      <pc:docMkLst>
        <pc:docMk/>
      </pc:docMkLst>
      <pc:sldChg chg="modSp mod">
        <pc:chgData name="Muhammad Asyroful Nur Maulana Yusuf" userId="43430fe0700c5ba3" providerId="LiveId" clId="{651BFD2B-863A-42A8-A126-21051872FB35}" dt="2022-12-01T03:36:56.826" v="1" actId="20577"/>
        <pc:sldMkLst>
          <pc:docMk/>
          <pc:sldMk cId="0" sldId="256"/>
        </pc:sldMkLst>
        <pc:spChg chg="mod">
          <ac:chgData name="Muhammad Asyroful Nur Maulana Yusuf" userId="43430fe0700c5ba3" providerId="LiveId" clId="{651BFD2B-863A-42A8-A126-21051872FB35}" dt="2022-12-01T03:36:56.826" v="1" actId="20577"/>
          <ac:spMkLst>
            <pc:docMk/>
            <pc:sldMk cId="0" sldId="256"/>
            <ac:spMk id="2" creationId="{252359FF-45C2-1A3E-34DD-A4E0F810F9ED}"/>
          </ac:spMkLst>
        </pc:spChg>
      </pc:sldChg>
      <pc:sldChg chg="modSp mod">
        <pc:chgData name="Muhammad Asyroful Nur Maulana Yusuf" userId="43430fe0700c5ba3" providerId="LiveId" clId="{651BFD2B-863A-42A8-A126-21051872FB35}" dt="2022-12-06T01:00:05.108" v="269" actId="20577"/>
        <pc:sldMkLst>
          <pc:docMk/>
          <pc:sldMk cId="0" sldId="258"/>
        </pc:sldMkLst>
        <pc:spChg chg="mod">
          <ac:chgData name="Muhammad Asyroful Nur Maulana Yusuf" userId="43430fe0700c5ba3" providerId="LiveId" clId="{651BFD2B-863A-42A8-A126-21051872FB35}" dt="2022-12-06T01:00:05.108" v="269" actId="20577"/>
          <ac:spMkLst>
            <pc:docMk/>
            <pc:sldMk cId="0" sldId="258"/>
            <ac:spMk id="183" creationId="{00000000-0000-0000-0000-000000000000}"/>
          </ac:spMkLst>
        </pc:spChg>
      </pc:sldChg>
      <pc:sldChg chg="addSp delSp modSp mod">
        <pc:chgData name="Muhammad Asyroful Nur Maulana Yusuf" userId="43430fe0700c5ba3" providerId="LiveId" clId="{651BFD2B-863A-42A8-A126-21051872FB35}" dt="2022-12-05T22:00:43.632" v="267"/>
        <pc:sldMkLst>
          <pc:docMk/>
          <pc:sldMk cId="958423529" sldId="275"/>
        </pc:sldMkLst>
        <pc:spChg chg="mod">
          <ac:chgData name="Muhammad Asyroful Nur Maulana Yusuf" userId="43430fe0700c5ba3" providerId="LiveId" clId="{651BFD2B-863A-42A8-A126-21051872FB35}" dt="2022-12-05T22:00:38.115" v="256" actId="1076"/>
          <ac:spMkLst>
            <pc:docMk/>
            <pc:sldMk cId="958423529" sldId="275"/>
            <ac:spMk id="9" creationId="{4A3BA458-E721-8FBB-D81E-B9E311D1BA1E}"/>
          </ac:spMkLst>
        </pc:spChg>
        <pc:spChg chg="mod">
          <ac:chgData name="Muhammad Asyroful Nur Maulana Yusuf" userId="43430fe0700c5ba3" providerId="LiveId" clId="{651BFD2B-863A-42A8-A126-21051872FB35}" dt="2022-12-05T22:00:40.989" v="262" actId="1076"/>
          <ac:spMkLst>
            <pc:docMk/>
            <pc:sldMk cId="958423529" sldId="275"/>
            <ac:spMk id="10" creationId="{36647DD9-4D61-8420-86E1-1FFBCFF9C527}"/>
          </ac:spMkLst>
        </pc:spChg>
        <pc:spChg chg="mod">
          <ac:chgData name="Muhammad Asyroful Nur Maulana Yusuf" userId="43430fe0700c5ba3" providerId="LiveId" clId="{651BFD2B-863A-42A8-A126-21051872FB35}" dt="2022-12-05T22:00:38.276" v="257" actId="1076"/>
          <ac:spMkLst>
            <pc:docMk/>
            <pc:sldMk cId="958423529" sldId="275"/>
            <ac:spMk id="11" creationId="{020DF257-0585-4D94-1D8A-EFE030173BBE}"/>
          </ac:spMkLst>
        </pc:spChg>
        <pc:spChg chg="mod">
          <ac:chgData name="Muhammad Asyroful Nur Maulana Yusuf" userId="43430fe0700c5ba3" providerId="LiveId" clId="{651BFD2B-863A-42A8-A126-21051872FB35}" dt="2022-12-05T22:00:40.630" v="261" actId="1076"/>
          <ac:spMkLst>
            <pc:docMk/>
            <pc:sldMk cId="958423529" sldId="275"/>
            <ac:spMk id="14" creationId="{3FCBA26C-5D81-2014-0F41-DE333A28DC7D}"/>
          </ac:spMkLst>
        </pc:spChg>
        <pc:spChg chg="mod">
          <ac:chgData name="Muhammad Asyroful Nur Maulana Yusuf" userId="43430fe0700c5ba3" providerId="LiveId" clId="{651BFD2B-863A-42A8-A126-21051872FB35}" dt="2022-12-05T21:02:10.848" v="73" actId="1076"/>
          <ac:spMkLst>
            <pc:docMk/>
            <pc:sldMk cId="958423529" sldId="275"/>
            <ac:spMk id="15" creationId="{65DFF542-9B4F-3EE9-0AD6-673F196D38B5}"/>
          </ac:spMkLst>
        </pc:spChg>
        <pc:spChg chg="add del mod">
          <ac:chgData name="Muhammad Asyroful Nur Maulana Yusuf" userId="43430fe0700c5ba3" providerId="LiveId" clId="{651BFD2B-863A-42A8-A126-21051872FB35}" dt="2022-12-05T22:00:37.926" v="255" actId="478"/>
          <ac:spMkLst>
            <pc:docMk/>
            <pc:sldMk cId="958423529" sldId="275"/>
            <ac:spMk id="20" creationId="{4C991F8E-FA97-3FA4-D14C-5D986FB4CB5E}"/>
          </ac:spMkLst>
        </pc:spChg>
        <pc:cxnChg chg="mod">
          <ac:chgData name="Muhammad Asyroful Nur Maulana Yusuf" userId="43430fe0700c5ba3" providerId="LiveId" clId="{651BFD2B-863A-42A8-A126-21051872FB35}" dt="2022-12-05T22:00:38.276" v="257" actId="1076"/>
          <ac:cxnSpMkLst>
            <pc:docMk/>
            <pc:sldMk cId="958423529" sldId="275"/>
            <ac:cxnSpMk id="19" creationId="{61D3911E-5570-D651-EFF3-F427E049C4D3}"/>
          </ac:cxnSpMkLst>
        </pc:cxnChg>
        <pc:cxnChg chg="mod">
          <ac:chgData name="Muhammad Asyroful Nur Maulana Yusuf" userId="43430fe0700c5ba3" providerId="LiveId" clId="{651BFD2B-863A-42A8-A126-21051872FB35}" dt="2022-12-05T22:00:40.989" v="262" actId="1076"/>
          <ac:cxnSpMkLst>
            <pc:docMk/>
            <pc:sldMk cId="958423529" sldId="275"/>
            <ac:cxnSpMk id="21" creationId="{A526EEF3-DA8A-7804-ED0B-B106C12E2693}"/>
          </ac:cxnSpMkLst>
        </pc:cxnChg>
        <pc:cxnChg chg="mod">
          <ac:chgData name="Muhammad Asyroful Nur Maulana Yusuf" userId="43430fe0700c5ba3" providerId="LiveId" clId="{651BFD2B-863A-42A8-A126-21051872FB35}" dt="2022-12-05T22:00:40.630" v="261" actId="1076"/>
          <ac:cxnSpMkLst>
            <pc:docMk/>
            <pc:sldMk cId="958423529" sldId="275"/>
            <ac:cxnSpMk id="23" creationId="{39D30C0D-8BFC-571B-AD17-ECEB25DD0394}"/>
          </ac:cxnSpMkLst>
        </pc:cxnChg>
        <pc:cxnChg chg="mod">
          <ac:chgData name="Muhammad Asyroful Nur Maulana Yusuf" userId="43430fe0700c5ba3" providerId="LiveId" clId="{651BFD2B-863A-42A8-A126-21051872FB35}" dt="2022-12-05T22:00:38.115" v="256" actId="1076"/>
          <ac:cxnSpMkLst>
            <pc:docMk/>
            <pc:sldMk cId="958423529" sldId="275"/>
            <ac:cxnSpMk id="29" creationId="{1689D960-4DA7-3B35-3B6E-C8EBAA7E00F8}"/>
          </ac:cxnSpMkLst>
        </pc:cxnChg>
        <pc:cxnChg chg="mod">
          <ac:chgData name="Muhammad Asyroful Nur Maulana Yusuf" userId="43430fe0700c5ba3" providerId="LiveId" clId="{651BFD2B-863A-42A8-A126-21051872FB35}" dt="2022-12-05T22:00:41.669" v="265" actId="14100"/>
          <ac:cxnSpMkLst>
            <pc:docMk/>
            <pc:sldMk cId="958423529" sldId="275"/>
            <ac:cxnSpMk id="31" creationId="{00A4E8E9-AECD-D01E-11B8-BA0946979828}"/>
          </ac:cxnSpMkLst>
        </pc:cxnChg>
        <pc:cxnChg chg="mod">
          <ac:chgData name="Muhammad Asyroful Nur Maulana Yusuf" userId="43430fe0700c5ba3" providerId="LiveId" clId="{651BFD2B-863A-42A8-A126-21051872FB35}" dt="2022-12-05T21:02:10.848" v="73" actId="1076"/>
          <ac:cxnSpMkLst>
            <pc:docMk/>
            <pc:sldMk cId="958423529" sldId="275"/>
            <ac:cxnSpMk id="33" creationId="{4F277879-09BF-337F-7E63-41D127284388}"/>
          </ac:cxnSpMkLst>
        </pc:cxnChg>
        <pc:cxnChg chg="mod">
          <ac:chgData name="Muhammad Asyroful Nur Maulana Yusuf" userId="43430fe0700c5ba3" providerId="LiveId" clId="{651BFD2B-863A-42A8-A126-21051872FB35}" dt="2022-12-05T22:00:40.989" v="262" actId="1076"/>
          <ac:cxnSpMkLst>
            <pc:docMk/>
            <pc:sldMk cId="958423529" sldId="275"/>
            <ac:cxnSpMk id="35" creationId="{8BE8C84C-B98F-37B3-7380-959D70B001E4}"/>
          </ac:cxnSpMkLst>
        </pc:cxnChg>
        <pc:cxnChg chg="mod">
          <ac:chgData name="Muhammad Asyroful Nur Maulana Yusuf" userId="43430fe0700c5ba3" providerId="LiveId" clId="{651BFD2B-863A-42A8-A126-21051872FB35}" dt="2022-12-05T22:00:40.630" v="261" actId="1076"/>
          <ac:cxnSpMkLst>
            <pc:docMk/>
            <pc:sldMk cId="958423529" sldId="275"/>
            <ac:cxnSpMk id="36" creationId="{7FBDF2A2-390A-9B22-6ACA-D432FA1D82B9}"/>
          </ac:cxnSpMkLst>
        </pc:cxnChg>
        <pc:cxnChg chg="add del mod">
          <ac:chgData name="Muhammad Asyroful Nur Maulana Yusuf" userId="43430fe0700c5ba3" providerId="LiveId" clId="{651BFD2B-863A-42A8-A126-21051872FB35}" dt="2022-12-05T22:00:38.437" v="258" actId="478"/>
          <ac:cxnSpMkLst>
            <pc:docMk/>
            <pc:sldMk cId="958423529" sldId="275"/>
            <ac:cxnSpMk id="38" creationId="{CAF58386-D827-9516-F1AD-0B24D2E41130}"/>
          </ac:cxnSpMkLst>
        </pc:cxnChg>
        <pc:cxnChg chg="mod">
          <ac:chgData name="Muhammad Asyroful Nur Maulana Yusuf" userId="43430fe0700c5ba3" providerId="LiveId" clId="{651BFD2B-863A-42A8-A126-21051872FB35}" dt="2022-12-05T22:00:41.263" v="263" actId="1076"/>
          <ac:cxnSpMkLst>
            <pc:docMk/>
            <pc:sldMk cId="958423529" sldId="275"/>
            <ac:cxnSpMk id="39" creationId="{AD878078-233F-3A45-A61E-0FB7F6BB85D3}"/>
          </ac:cxnSpMkLst>
        </pc:cxnChg>
        <pc:cxnChg chg="mod">
          <ac:chgData name="Muhammad Asyroful Nur Maulana Yusuf" userId="43430fe0700c5ba3" providerId="LiveId" clId="{651BFD2B-863A-42A8-A126-21051872FB35}" dt="2022-12-05T22:00:41.472" v="264" actId="14100"/>
          <ac:cxnSpMkLst>
            <pc:docMk/>
            <pc:sldMk cId="958423529" sldId="275"/>
            <ac:cxnSpMk id="41" creationId="{86808E5B-F8C7-9299-A548-A9AB32B7C8AF}"/>
          </ac:cxnSpMkLst>
        </pc:cxnChg>
        <pc:cxnChg chg="mod">
          <ac:chgData name="Muhammad Asyroful Nur Maulana Yusuf" userId="43430fe0700c5ba3" providerId="LiveId" clId="{651BFD2B-863A-42A8-A126-21051872FB35}" dt="2022-12-05T21:02:10.848" v="73" actId="1076"/>
          <ac:cxnSpMkLst>
            <pc:docMk/>
            <pc:sldMk cId="958423529" sldId="275"/>
            <ac:cxnSpMk id="43" creationId="{C39F344D-216B-41AE-B140-E62AC6045A24}"/>
          </ac:cxnSpMkLst>
        </pc:cxnChg>
        <pc:cxnChg chg="add mod">
          <ac:chgData name="Muhammad Asyroful Nur Maulana Yusuf" userId="43430fe0700c5ba3" providerId="LiveId" clId="{651BFD2B-863A-42A8-A126-21051872FB35}" dt="2022-12-05T22:00:43.632" v="267"/>
          <ac:cxnSpMkLst>
            <pc:docMk/>
            <pc:sldMk cId="958423529" sldId="275"/>
            <ac:cxnSpMk id="53" creationId="{50A4C595-4F42-0059-2B5C-80687BD4806E}"/>
          </ac:cxnSpMkLst>
        </pc:cxnChg>
      </pc:sldChg>
      <pc:sldChg chg="addSp delSp modSp add mod">
        <pc:chgData name="Muhammad Asyroful Nur Maulana Yusuf" userId="43430fe0700c5ba3" providerId="LiveId" clId="{651BFD2B-863A-42A8-A126-21051872FB35}" dt="2022-12-05T10:30:22.160" v="54" actId="20577"/>
        <pc:sldMkLst>
          <pc:docMk/>
          <pc:sldMk cId="1650015407" sldId="281"/>
        </pc:sldMkLst>
        <pc:spChg chg="mod">
          <ac:chgData name="Muhammad Asyroful Nur Maulana Yusuf" userId="43430fe0700c5ba3" providerId="LiveId" clId="{651BFD2B-863A-42A8-A126-21051872FB35}" dt="2022-12-02T13:31:23.979" v="18" actId="20577"/>
          <ac:spMkLst>
            <pc:docMk/>
            <pc:sldMk cId="1650015407" sldId="281"/>
            <ac:spMk id="234" creationId="{00000000-0000-0000-0000-000000000000}"/>
          </ac:spMkLst>
        </pc:spChg>
        <pc:graphicFrameChg chg="add del mod modGraphic">
          <ac:chgData name="Muhammad Asyroful Nur Maulana Yusuf" userId="43430fe0700c5ba3" providerId="LiveId" clId="{651BFD2B-863A-42A8-A126-21051872FB35}" dt="2022-12-02T13:32:06.769" v="25" actId="478"/>
          <ac:graphicFrameMkLst>
            <pc:docMk/>
            <pc:sldMk cId="1650015407" sldId="281"/>
            <ac:graphicFrameMk id="2" creationId="{A3DF6450-3D5A-0A40-AE5B-8E80D7C3303F}"/>
          </ac:graphicFrameMkLst>
        </pc:graphicFrameChg>
        <pc:graphicFrameChg chg="add mod modGraphic">
          <ac:chgData name="Muhammad Asyroful Nur Maulana Yusuf" userId="43430fe0700c5ba3" providerId="LiveId" clId="{651BFD2B-863A-42A8-A126-21051872FB35}" dt="2022-12-05T10:30:22.160" v="54" actId="20577"/>
          <ac:graphicFrameMkLst>
            <pc:docMk/>
            <pc:sldMk cId="1650015407" sldId="281"/>
            <ac:graphicFrameMk id="4" creationId="{E9D833AD-7532-8B47-4283-81635C69BB66}"/>
          </ac:graphicFrameMkLst>
        </pc:graphicFrameChg>
        <pc:picChg chg="del">
          <ac:chgData name="Muhammad Asyroful Nur Maulana Yusuf" userId="43430fe0700c5ba3" providerId="LiveId" clId="{651BFD2B-863A-42A8-A126-21051872FB35}" dt="2022-12-02T13:31:17.047" v="3" actId="478"/>
          <ac:picMkLst>
            <pc:docMk/>
            <pc:sldMk cId="1650015407" sldId="281"/>
            <ac:picMk id="3" creationId="{5409FF90-8F40-955D-E479-F5E87B79503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862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884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238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914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2d6bffae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2d6bffae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2d6bffae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2d6bffae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2d6bffa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2d6bffa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2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952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ctrTitle"/>
          </p:nvPr>
        </p:nvSpPr>
        <p:spPr>
          <a:xfrm>
            <a:off x="1295271" y="531741"/>
            <a:ext cx="6553458" cy="1811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>
                <a:solidFill>
                  <a:schemeClr val="dk1"/>
                </a:solidFill>
              </a:rPr>
              <a:t>PERBANDINGAN METODE RANDOM UNDERSAMPLING DAN MAJORITY WEIGHTED MINORITY OVERSAMPLING TECHNIQUE (MWMOTE) DALAM MENGATASI IMBALANCED DATASET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2044200" y="3291106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Muhammad Asyroful Nur Maulana Yusuf | 119140026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3167850" y="2706200"/>
            <a:ext cx="28083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Tugas Akhir 1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59;p36">
            <a:extLst>
              <a:ext uri="{FF2B5EF4-FFF2-40B4-BE49-F238E27FC236}">
                <a16:creationId xmlns:a16="http://schemas.microsoft.com/office/drawing/2014/main" id="{252359FF-45C2-1A3E-34DD-A4E0F810F9ED}"/>
              </a:ext>
            </a:extLst>
          </p:cNvPr>
          <p:cNvSpPr txBox="1">
            <a:spLocks/>
          </p:cNvSpPr>
          <p:nvPr/>
        </p:nvSpPr>
        <p:spPr>
          <a:xfrm>
            <a:off x="2044200" y="3839436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ID" b="1" dirty="0" err="1">
                <a:solidFill>
                  <a:schemeClr val="dk1"/>
                </a:solidFill>
              </a:rPr>
              <a:t>Dosen</a:t>
            </a:r>
            <a:r>
              <a:rPr lang="en-ID" b="1" dirty="0">
                <a:solidFill>
                  <a:schemeClr val="dk1"/>
                </a:solidFill>
              </a:rPr>
              <a:t> </a:t>
            </a:r>
            <a:r>
              <a:rPr lang="en-ID" b="1" dirty="0" err="1">
                <a:solidFill>
                  <a:schemeClr val="dk1"/>
                </a:solidFill>
              </a:rPr>
              <a:t>Pembimbing</a:t>
            </a:r>
            <a:r>
              <a:rPr lang="en-ID" b="1" dirty="0">
                <a:solidFill>
                  <a:schemeClr val="dk1"/>
                </a:solidFill>
              </a:rPr>
              <a:t> :</a:t>
            </a:r>
          </a:p>
          <a:p>
            <a:pPr marL="0" indent="0">
              <a:lnSpc>
                <a:spcPct val="150000"/>
              </a:lnSpc>
            </a:pPr>
            <a:r>
              <a:rPr lang="en-ID" b="1" dirty="0" err="1">
                <a:solidFill>
                  <a:schemeClr val="dk1"/>
                </a:solidFill>
              </a:rPr>
              <a:t>Meida</a:t>
            </a:r>
            <a:r>
              <a:rPr lang="en-ID" b="1" dirty="0">
                <a:solidFill>
                  <a:schemeClr val="dk1"/>
                </a:solidFill>
              </a:rPr>
              <a:t> </a:t>
            </a:r>
            <a:r>
              <a:rPr lang="en-ID" b="1" dirty="0" err="1">
                <a:solidFill>
                  <a:schemeClr val="dk1"/>
                </a:solidFill>
              </a:rPr>
              <a:t>Cahyo</a:t>
            </a:r>
            <a:r>
              <a:rPr lang="en-ID" b="1" dirty="0">
                <a:solidFill>
                  <a:schemeClr val="dk1"/>
                </a:solidFill>
              </a:rPr>
              <a:t> </a:t>
            </a:r>
            <a:r>
              <a:rPr lang="en-ID" b="1" dirty="0" err="1">
                <a:solidFill>
                  <a:schemeClr val="dk1"/>
                </a:solidFill>
              </a:rPr>
              <a:t>Untoro</a:t>
            </a:r>
            <a:r>
              <a:rPr lang="en-ID" b="1" dirty="0">
                <a:solidFill>
                  <a:schemeClr val="dk1"/>
                </a:solidFill>
              </a:rPr>
              <a:t>, </a:t>
            </a:r>
            <a:r>
              <a:rPr lang="en-ID" b="1" dirty="0" err="1">
                <a:solidFill>
                  <a:schemeClr val="dk1"/>
                </a:solidFill>
              </a:rPr>
              <a:t>S.Kom</a:t>
            </a:r>
            <a:r>
              <a:rPr lang="en-ID" b="1" dirty="0">
                <a:solidFill>
                  <a:schemeClr val="dk1"/>
                </a:solidFill>
              </a:rPr>
              <a:t>., </a:t>
            </a:r>
            <a:r>
              <a:rPr lang="en-ID" b="1" dirty="0" err="1">
                <a:solidFill>
                  <a:schemeClr val="dk1"/>
                </a:solidFill>
              </a:rPr>
              <a:t>M.Kom</a:t>
            </a:r>
            <a:r>
              <a:rPr lang="en-ID" b="1" dirty="0">
                <a:solidFill>
                  <a:schemeClr val="dk1"/>
                </a:solidFill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9CB5C9-5D14-32B6-CD8D-3800C057F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400" y="1"/>
            <a:ext cx="1167600" cy="11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FB6341-1DF9-EB34-936F-5772F5C41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446111" cy="1167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>
            <a:spLocks noGrp="1"/>
          </p:cNvSpPr>
          <p:nvPr>
            <p:ph type="title"/>
          </p:nvPr>
        </p:nvSpPr>
        <p:spPr>
          <a:xfrm>
            <a:off x="226800" y="173301"/>
            <a:ext cx="3974497" cy="493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Random Undersampling</a:t>
            </a:r>
            <a:endParaRPr sz="2200" i="1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8921A2-57A4-8182-54F3-F3F51C085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7" t="26725" r="58263" b="19827"/>
          <a:stretch/>
        </p:blipFill>
        <p:spPr bwMode="auto">
          <a:xfrm>
            <a:off x="1943799" y="667265"/>
            <a:ext cx="5256402" cy="41173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48761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>
            <a:spLocks noGrp="1"/>
          </p:cNvSpPr>
          <p:nvPr>
            <p:ph type="title"/>
          </p:nvPr>
        </p:nvSpPr>
        <p:spPr>
          <a:xfrm>
            <a:off x="226800" y="180445"/>
            <a:ext cx="3974497" cy="493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MWMOTE</a:t>
            </a:r>
            <a:endParaRPr sz="22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9FF90-8F40-955D-E479-F5E87B7950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94444" y="180445"/>
            <a:ext cx="5474915" cy="483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51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>
            <a:spLocks noGrp="1"/>
          </p:cNvSpPr>
          <p:nvPr>
            <p:ph type="title"/>
          </p:nvPr>
        </p:nvSpPr>
        <p:spPr>
          <a:xfrm>
            <a:off x="226800" y="180445"/>
            <a:ext cx="3974497" cy="493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TABEL PENGUJIAN</a:t>
            </a:r>
            <a:endParaRPr sz="2200" dirty="0">
              <a:solidFill>
                <a:schemeClr val="dk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D833AD-7532-8B47-4283-81635C69B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69401"/>
              </p:ext>
            </p:extLst>
          </p:nvPr>
        </p:nvGraphicFramePr>
        <p:xfrm>
          <a:off x="464345" y="1078706"/>
          <a:ext cx="8186732" cy="3486148"/>
        </p:xfrm>
        <a:graphic>
          <a:graphicData uri="http://schemas.openxmlformats.org/drawingml/2006/table">
            <a:tbl>
              <a:tblPr>
                <a:tableStyleId>{C3FD8A91-69F2-408F-B35F-6A820F6D51B8}</a:tableStyleId>
              </a:tblPr>
              <a:tblGrid>
                <a:gridCol w="992981">
                  <a:extLst>
                    <a:ext uri="{9D8B030D-6E8A-4147-A177-3AD203B41FA5}">
                      <a16:colId xmlns:a16="http://schemas.microsoft.com/office/drawing/2014/main" val="3298646096"/>
                    </a:ext>
                  </a:extLst>
                </a:gridCol>
                <a:gridCol w="728954">
                  <a:extLst>
                    <a:ext uri="{9D8B030D-6E8A-4147-A177-3AD203B41FA5}">
                      <a16:colId xmlns:a16="http://schemas.microsoft.com/office/drawing/2014/main" val="3151374432"/>
                    </a:ext>
                  </a:extLst>
                </a:gridCol>
                <a:gridCol w="828820">
                  <a:extLst>
                    <a:ext uri="{9D8B030D-6E8A-4147-A177-3AD203B41FA5}">
                      <a16:colId xmlns:a16="http://schemas.microsoft.com/office/drawing/2014/main" val="258026898"/>
                    </a:ext>
                  </a:extLst>
                </a:gridCol>
                <a:gridCol w="1163995">
                  <a:extLst>
                    <a:ext uri="{9D8B030D-6E8A-4147-A177-3AD203B41FA5}">
                      <a16:colId xmlns:a16="http://schemas.microsoft.com/office/drawing/2014/main" val="40978564"/>
                    </a:ext>
                  </a:extLst>
                </a:gridCol>
                <a:gridCol w="928687">
                  <a:extLst>
                    <a:ext uri="{9D8B030D-6E8A-4147-A177-3AD203B41FA5}">
                      <a16:colId xmlns:a16="http://schemas.microsoft.com/office/drawing/2014/main" val="2535970481"/>
                    </a:ext>
                  </a:extLst>
                </a:gridCol>
                <a:gridCol w="1056835">
                  <a:extLst>
                    <a:ext uri="{9D8B030D-6E8A-4147-A177-3AD203B41FA5}">
                      <a16:colId xmlns:a16="http://schemas.microsoft.com/office/drawing/2014/main" val="4028991504"/>
                    </a:ext>
                  </a:extLst>
                </a:gridCol>
                <a:gridCol w="828820">
                  <a:extLst>
                    <a:ext uri="{9D8B030D-6E8A-4147-A177-3AD203B41FA5}">
                      <a16:colId xmlns:a16="http://schemas.microsoft.com/office/drawing/2014/main" val="2812371694"/>
                    </a:ext>
                  </a:extLst>
                </a:gridCol>
                <a:gridCol w="828820">
                  <a:extLst>
                    <a:ext uri="{9D8B030D-6E8A-4147-A177-3AD203B41FA5}">
                      <a16:colId xmlns:a16="http://schemas.microsoft.com/office/drawing/2014/main" val="3839945541"/>
                    </a:ext>
                  </a:extLst>
                </a:gridCol>
                <a:gridCol w="828820">
                  <a:extLst>
                    <a:ext uri="{9D8B030D-6E8A-4147-A177-3AD203B41FA5}">
                      <a16:colId xmlns:a16="http://schemas.microsoft.com/office/drawing/2014/main" val="194090540"/>
                    </a:ext>
                  </a:extLst>
                </a:gridCol>
              </a:tblGrid>
              <a:tr h="42103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Dataset</a:t>
                      </a:r>
                      <a:endParaRPr lang="en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Random </a:t>
                      </a:r>
                      <a:r>
                        <a:rPr lang="en-US" sz="1100" b="1" u="none" strike="noStrike" dirty="0" err="1">
                          <a:effectLst/>
                        </a:rPr>
                        <a:t>Undersampling</a:t>
                      </a:r>
                      <a:endParaRPr lang="en-ID" sz="11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b="1" u="none" strike="noStrike" dirty="0">
                          <a:effectLst/>
                        </a:rPr>
                        <a:t>MWMOTE</a:t>
                      </a:r>
                      <a:endParaRPr lang="en-ID" b="1" dirty="0"/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95742"/>
                  </a:ext>
                </a:extLst>
              </a:tr>
              <a:tr h="421032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Precision</a:t>
                      </a:r>
                      <a:endParaRPr lang="en-ID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Recall</a:t>
                      </a:r>
                      <a:endParaRPr lang="en-ID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F-Measure</a:t>
                      </a:r>
                      <a:endParaRPr lang="en-ID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Accuracy</a:t>
                      </a:r>
                      <a:endParaRPr lang="en-ID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Precision</a:t>
                      </a:r>
                      <a:endParaRPr lang="en-ID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Recall</a:t>
                      </a:r>
                      <a:endParaRPr lang="en-ID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F-Measure</a:t>
                      </a:r>
                      <a:endParaRPr lang="en-ID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Accuracy</a:t>
                      </a:r>
                      <a:endParaRPr lang="en-ID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30058859"/>
                  </a:ext>
                </a:extLst>
              </a:tr>
              <a:tr h="690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Bank Turnover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66331802"/>
                  </a:ext>
                </a:extLst>
              </a:tr>
              <a:tr h="421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Diabetes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1009539"/>
                  </a:ext>
                </a:extLst>
              </a:tr>
              <a:tr h="421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Stroke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1548058"/>
                  </a:ext>
                </a:extLst>
              </a:tr>
              <a:tr h="690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Credit Fraud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6807621"/>
                  </a:ext>
                </a:extLst>
              </a:tr>
              <a:tr h="421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Avg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 </a:t>
                      </a:r>
                      <a:endParaRPr lang="en-ID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72845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015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>
            <a:spLocks noGrp="1"/>
          </p:cNvSpPr>
          <p:nvPr>
            <p:ph type="subTitle" idx="1"/>
          </p:nvPr>
        </p:nvSpPr>
        <p:spPr>
          <a:xfrm>
            <a:off x="2309809" y="3933243"/>
            <a:ext cx="4524381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—Muhammad Asyroful Nur Maulana Yusuf —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5" name="Google Shape;305;p50"/>
          <p:cNvSpPr txBox="1">
            <a:spLocks noGrp="1"/>
          </p:cNvSpPr>
          <p:nvPr>
            <p:ph type="ctrTitle"/>
          </p:nvPr>
        </p:nvSpPr>
        <p:spPr>
          <a:xfrm>
            <a:off x="1850550" y="2271182"/>
            <a:ext cx="5442900" cy="601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TERIMA KASIH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>
            <a:spLocks noGrp="1"/>
          </p:cNvSpPr>
          <p:nvPr>
            <p:ph type="title" idx="6"/>
          </p:nvPr>
        </p:nvSpPr>
        <p:spPr>
          <a:xfrm>
            <a:off x="838199" y="445025"/>
            <a:ext cx="3469481" cy="5265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Latar Belakang</a:t>
            </a:r>
            <a:endParaRPr sz="3000" dirty="0">
              <a:solidFill>
                <a:schemeClr val="dk1"/>
              </a:solidFill>
            </a:endParaRPr>
          </a:p>
        </p:txBody>
      </p:sp>
      <p:cxnSp>
        <p:nvCxnSpPr>
          <p:cNvPr id="42" name="Google Shape;184;p38">
            <a:extLst>
              <a:ext uri="{FF2B5EF4-FFF2-40B4-BE49-F238E27FC236}">
                <a16:creationId xmlns:a16="http://schemas.microsoft.com/office/drawing/2014/main" id="{7E048E80-FE75-2EED-4708-E3D731994FFC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F52F40-3EEF-6B1C-4F3D-E6A7DD6D1AD0}"/>
              </a:ext>
            </a:extLst>
          </p:cNvPr>
          <p:cNvSpPr/>
          <p:nvPr/>
        </p:nvSpPr>
        <p:spPr>
          <a:xfrm>
            <a:off x="3740346" y="1109700"/>
            <a:ext cx="1663304" cy="77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Misclassified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94F4C0-9237-3A56-7D17-343B28269B44}"/>
              </a:ext>
            </a:extLst>
          </p:cNvPr>
          <p:cNvSpPr/>
          <p:nvPr/>
        </p:nvSpPr>
        <p:spPr>
          <a:xfrm>
            <a:off x="1744523" y="2046680"/>
            <a:ext cx="1870216" cy="77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Undersampling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D37390F-3D9F-A7A5-A100-904DE63424DB}"/>
              </a:ext>
            </a:extLst>
          </p:cNvPr>
          <p:cNvSpPr/>
          <p:nvPr/>
        </p:nvSpPr>
        <p:spPr>
          <a:xfrm>
            <a:off x="5529263" y="2082399"/>
            <a:ext cx="1870216" cy="77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Oversampling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BD4D7C-AE3C-01CE-F350-DA2F1B3AE1F3}"/>
              </a:ext>
            </a:extLst>
          </p:cNvPr>
          <p:cNvSpPr/>
          <p:nvPr/>
        </p:nvSpPr>
        <p:spPr>
          <a:xfrm>
            <a:off x="1744521" y="3155115"/>
            <a:ext cx="1870216" cy="77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Random </a:t>
            </a:r>
            <a:r>
              <a:rPr lang="en-US" b="1" dirty="0" err="1">
                <a:solidFill>
                  <a:schemeClr val="bg1"/>
                </a:solidFill>
              </a:rPr>
              <a:t>Undersampling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36849D-0A8F-C4EC-3EBE-C07305B2CB34}"/>
              </a:ext>
            </a:extLst>
          </p:cNvPr>
          <p:cNvSpPr/>
          <p:nvPr/>
        </p:nvSpPr>
        <p:spPr>
          <a:xfrm>
            <a:off x="5529263" y="3155115"/>
            <a:ext cx="1870216" cy="77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MWMOTE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28593A-E804-62C5-729C-66CE41C13207}"/>
              </a:ext>
            </a:extLst>
          </p:cNvPr>
          <p:cNvSpPr/>
          <p:nvPr/>
        </p:nvSpPr>
        <p:spPr>
          <a:xfrm>
            <a:off x="2587307" y="4171958"/>
            <a:ext cx="3969383" cy="77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Accuracy, Precision, Recall, F-Measure</a:t>
            </a:r>
            <a:endParaRPr lang="en-ID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31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Rumusan Masalah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3" name="Google Shape;183;p38"/>
          <p:cNvSpPr txBox="1">
            <a:spLocks noGrp="1"/>
          </p:cNvSpPr>
          <p:nvPr>
            <p:ph type="body" idx="1"/>
          </p:nvPr>
        </p:nvSpPr>
        <p:spPr>
          <a:xfrm>
            <a:off x="777375" y="1208850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AutoNum type="arabicPeriod"/>
            </a:pPr>
            <a:r>
              <a:rPr lang="en-ID" sz="1600" b="1" dirty="0" err="1">
                <a:solidFill>
                  <a:schemeClr val="dk1"/>
                </a:solidFill>
              </a:rPr>
              <a:t>Bagaimana</a:t>
            </a:r>
            <a:r>
              <a:rPr lang="en-ID" sz="1600" b="1" dirty="0">
                <a:solidFill>
                  <a:schemeClr val="dk1"/>
                </a:solidFill>
              </a:rPr>
              <a:t> </a:t>
            </a:r>
            <a:r>
              <a:rPr lang="en-ID" sz="1600" b="1" dirty="0" err="1">
                <a:solidFill>
                  <a:schemeClr val="dk1"/>
                </a:solidFill>
              </a:rPr>
              <a:t>cara</a:t>
            </a:r>
            <a:r>
              <a:rPr lang="en-ID" sz="1600" b="1" dirty="0">
                <a:solidFill>
                  <a:schemeClr val="dk1"/>
                </a:solidFill>
              </a:rPr>
              <a:t> </a:t>
            </a:r>
            <a:r>
              <a:rPr lang="en-ID" sz="1600" b="1" dirty="0" err="1">
                <a:solidFill>
                  <a:schemeClr val="dk1"/>
                </a:solidFill>
              </a:rPr>
              <a:t>mengatasi</a:t>
            </a:r>
            <a:r>
              <a:rPr lang="en-ID" sz="1600" b="1" dirty="0">
                <a:solidFill>
                  <a:schemeClr val="dk1"/>
                </a:solidFill>
              </a:rPr>
              <a:t> </a:t>
            </a:r>
            <a:r>
              <a:rPr lang="en-ID" sz="1600" b="1" i="1" dirty="0">
                <a:solidFill>
                  <a:schemeClr val="dk1"/>
                </a:solidFill>
              </a:rPr>
              <a:t>imbalanced dataset </a:t>
            </a:r>
            <a:r>
              <a:rPr lang="en-ID" sz="1600" b="1" dirty="0" err="1">
                <a:solidFill>
                  <a:schemeClr val="tx1"/>
                </a:solidFill>
              </a:rPr>
              <a:t>dengan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menggunakan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metode</a:t>
            </a:r>
            <a:r>
              <a:rPr lang="en-ID" sz="1600" b="1" i="1" dirty="0">
                <a:solidFill>
                  <a:schemeClr val="tx1"/>
                </a:solidFill>
              </a:rPr>
              <a:t> Random </a:t>
            </a:r>
            <a:r>
              <a:rPr lang="en-ID" sz="1600" b="1" i="1" dirty="0" err="1">
                <a:solidFill>
                  <a:schemeClr val="tx1"/>
                </a:solidFill>
              </a:rPr>
              <a:t>Undersampling</a:t>
            </a:r>
            <a:r>
              <a:rPr lang="en-ID" sz="1600" b="1" i="1" dirty="0">
                <a:solidFill>
                  <a:schemeClr val="tx1"/>
                </a:solidFill>
              </a:rPr>
              <a:t> </a:t>
            </a:r>
            <a:r>
              <a:rPr lang="en-ID" sz="1600" b="1" dirty="0">
                <a:solidFill>
                  <a:schemeClr val="tx1"/>
                </a:solidFill>
              </a:rPr>
              <a:t>dan </a:t>
            </a:r>
            <a:r>
              <a:rPr lang="en-ID" sz="1600" b="1" i="1" dirty="0">
                <a:solidFill>
                  <a:schemeClr val="tx1"/>
                </a:solidFill>
              </a:rPr>
              <a:t>MWMOTE?</a:t>
            </a:r>
            <a:endParaRPr lang="en-ID" sz="1600" b="1" i="1" dirty="0">
              <a:solidFill>
                <a:schemeClr val="dk1"/>
              </a:solidFill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AutoNum type="arabicPeriod"/>
            </a:pPr>
            <a:endParaRPr lang="en-ID" sz="1600" b="1" dirty="0">
              <a:solidFill>
                <a:schemeClr val="dk1"/>
              </a:solidFill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AutoNum type="arabicPeriod"/>
            </a:pPr>
            <a:r>
              <a:rPr lang="en-ID" sz="1600" b="1" dirty="0" err="1">
                <a:solidFill>
                  <a:schemeClr val="dk1"/>
                </a:solidFill>
              </a:rPr>
              <a:t>Bagaimana</a:t>
            </a:r>
            <a:r>
              <a:rPr lang="en-ID" sz="1600" b="1" dirty="0">
                <a:solidFill>
                  <a:schemeClr val="dk1"/>
                </a:solidFill>
              </a:rPr>
              <a:t> </a:t>
            </a:r>
            <a:r>
              <a:rPr lang="en-ID" sz="1600" b="1" dirty="0" err="1">
                <a:solidFill>
                  <a:schemeClr val="dk1"/>
                </a:solidFill>
              </a:rPr>
              <a:t>cara</a:t>
            </a:r>
            <a:r>
              <a:rPr lang="en-ID" sz="1600" b="1" dirty="0">
                <a:solidFill>
                  <a:schemeClr val="dk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mengevaluasi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dengan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melihat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nilai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i="1" dirty="0">
                <a:solidFill>
                  <a:schemeClr val="tx1"/>
                </a:solidFill>
              </a:rPr>
              <a:t>accuracy, precision, recall, dan f-measure</a:t>
            </a:r>
            <a:r>
              <a:rPr lang="en-ID" sz="1600" b="1" dirty="0">
                <a:solidFill>
                  <a:schemeClr val="tx1"/>
                </a:solidFill>
              </a:rPr>
              <a:t> pada </a:t>
            </a:r>
            <a:r>
              <a:rPr lang="en-ID" sz="1600" b="1" i="1" dirty="0" err="1">
                <a:solidFill>
                  <a:schemeClr val="tx1"/>
                </a:solidFill>
              </a:rPr>
              <a:t>metode</a:t>
            </a:r>
            <a:r>
              <a:rPr lang="en-ID" sz="1600" b="1" i="1" dirty="0">
                <a:solidFill>
                  <a:schemeClr val="tx1"/>
                </a:solidFill>
              </a:rPr>
              <a:t> Random </a:t>
            </a:r>
            <a:r>
              <a:rPr lang="en-ID" sz="1600" b="1" i="1" dirty="0" err="1">
                <a:solidFill>
                  <a:schemeClr val="tx1"/>
                </a:solidFill>
              </a:rPr>
              <a:t>Undersampling</a:t>
            </a:r>
            <a:r>
              <a:rPr lang="en-ID" sz="1600" b="1" i="1" dirty="0">
                <a:solidFill>
                  <a:schemeClr val="tx1"/>
                </a:solidFill>
              </a:rPr>
              <a:t> dan MWMOTE</a:t>
            </a:r>
            <a:r>
              <a:rPr lang="en-ID" sz="1600" b="1" dirty="0">
                <a:solidFill>
                  <a:schemeClr val="tx1"/>
                </a:solidFill>
              </a:rPr>
              <a:t>?</a:t>
            </a: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AutoNum type="arabicPeriod"/>
            </a:pPr>
            <a:endParaRPr lang="en-ID" sz="1600" b="1" dirty="0">
              <a:solidFill>
                <a:schemeClr val="tx1"/>
              </a:solidFill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AutoNum type="arabicPeriod"/>
            </a:pPr>
            <a:r>
              <a:rPr lang="en-ID" sz="1600" b="1" dirty="0" err="1">
                <a:solidFill>
                  <a:schemeClr val="tx1"/>
                </a:solidFill>
              </a:rPr>
              <a:t>Manakah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metode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terbaik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antara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i="1" dirty="0">
                <a:solidFill>
                  <a:schemeClr val="tx1"/>
                </a:solidFill>
              </a:rPr>
              <a:t>Random </a:t>
            </a:r>
            <a:r>
              <a:rPr lang="en-ID" sz="1600" b="1" i="1" dirty="0" err="1">
                <a:solidFill>
                  <a:schemeClr val="tx1"/>
                </a:solidFill>
              </a:rPr>
              <a:t>Undersampling</a:t>
            </a:r>
            <a:r>
              <a:rPr lang="en-ID" sz="1600" b="1" dirty="0">
                <a:solidFill>
                  <a:schemeClr val="tx1"/>
                </a:solidFill>
              </a:rPr>
              <a:t> dan </a:t>
            </a:r>
            <a:r>
              <a:rPr lang="en-ID" sz="1600" b="1" i="1" dirty="0">
                <a:solidFill>
                  <a:schemeClr val="tx1"/>
                </a:solidFill>
              </a:rPr>
              <a:t>MWMOTE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dalam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mengatasi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i="1" dirty="0">
                <a:solidFill>
                  <a:schemeClr val="tx1"/>
                </a:solidFill>
              </a:rPr>
              <a:t>Imbalance Dataset</a:t>
            </a:r>
            <a:r>
              <a:rPr lang="en-ID" sz="1600" b="1" dirty="0">
                <a:solidFill>
                  <a:schemeClr val="tx1"/>
                </a:solidFill>
              </a:rPr>
              <a:t>?</a:t>
            </a: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AutoNum type="arabicPeriod"/>
            </a:pPr>
            <a:endParaRPr lang="en-ID" sz="1600" b="1" dirty="0" err="1">
              <a:solidFill>
                <a:schemeClr val="dk1"/>
              </a:solidFill>
            </a:endParaRPr>
          </a:p>
        </p:txBody>
      </p:sp>
      <p:cxnSp>
        <p:nvCxnSpPr>
          <p:cNvPr id="184" name="Google Shape;184;p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Tujuan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0" name="Google Shape;190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AutoNum type="arabicPeriod"/>
            </a:pPr>
            <a:r>
              <a:rPr lang="en-ID" sz="1600" b="1" dirty="0" err="1">
                <a:solidFill>
                  <a:schemeClr val="tx1"/>
                </a:solidFill>
              </a:rPr>
              <a:t>Menangani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masalah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i="1" dirty="0">
                <a:solidFill>
                  <a:schemeClr val="tx1"/>
                </a:solidFill>
              </a:rPr>
              <a:t>imbalanced Dataset </a:t>
            </a:r>
            <a:r>
              <a:rPr lang="en-ID" sz="1600" b="1" dirty="0" err="1">
                <a:solidFill>
                  <a:schemeClr val="tx1"/>
                </a:solidFill>
              </a:rPr>
              <a:t>dengan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menggunakan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metode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i="1" dirty="0">
                <a:solidFill>
                  <a:schemeClr val="tx1"/>
                </a:solidFill>
              </a:rPr>
              <a:t>Random </a:t>
            </a:r>
            <a:r>
              <a:rPr lang="en-ID" sz="1600" b="1" i="1" dirty="0" err="1">
                <a:solidFill>
                  <a:schemeClr val="tx1"/>
                </a:solidFill>
              </a:rPr>
              <a:t>Undersampling</a:t>
            </a:r>
            <a:r>
              <a:rPr lang="en-ID" sz="1600" b="1" i="1" dirty="0">
                <a:solidFill>
                  <a:schemeClr val="tx1"/>
                </a:solidFill>
              </a:rPr>
              <a:t> </a:t>
            </a:r>
            <a:r>
              <a:rPr lang="en-ID" sz="1600" b="1" dirty="0">
                <a:solidFill>
                  <a:schemeClr val="tx1"/>
                </a:solidFill>
              </a:rPr>
              <a:t>dan</a:t>
            </a:r>
            <a:r>
              <a:rPr lang="en-ID" sz="1600" b="1" i="1" dirty="0">
                <a:solidFill>
                  <a:schemeClr val="tx1"/>
                </a:solidFill>
              </a:rPr>
              <a:t> MWMOTE.</a:t>
            </a: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AutoNum type="arabicPeriod"/>
            </a:pPr>
            <a:endParaRPr lang="en-ID" sz="1600" b="1" dirty="0">
              <a:solidFill>
                <a:schemeClr val="tx1"/>
              </a:solidFill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AutoNum type="arabicPeriod"/>
            </a:pPr>
            <a:r>
              <a:rPr lang="en-ID" sz="1600" b="1" dirty="0" err="1">
                <a:solidFill>
                  <a:schemeClr val="tx1"/>
                </a:solidFill>
              </a:rPr>
              <a:t>Menganalisis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nilai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i="1" dirty="0">
                <a:solidFill>
                  <a:schemeClr val="tx1"/>
                </a:solidFill>
              </a:rPr>
              <a:t>accuracy, precision, recall, </a:t>
            </a:r>
            <a:r>
              <a:rPr lang="en-ID" sz="1600" b="1" dirty="0">
                <a:solidFill>
                  <a:schemeClr val="tx1"/>
                </a:solidFill>
              </a:rPr>
              <a:t>dan </a:t>
            </a:r>
            <a:r>
              <a:rPr lang="en-ID" sz="1600" b="1" i="1" dirty="0">
                <a:solidFill>
                  <a:schemeClr val="tx1"/>
                </a:solidFill>
              </a:rPr>
              <a:t>f-measure</a:t>
            </a:r>
            <a:r>
              <a:rPr lang="en-ID" sz="1600" b="1" dirty="0">
                <a:solidFill>
                  <a:schemeClr val="tx1"/>
                </a:solidFill>
              </a:rPr>
              <a:t> pada </a:t>
            </a:r>
            <a:r>
              <a:rPr lang="en-ID" sz="1600" b="1" dirty="0" err="1">
                <a:solidFill>
                  <a:schemeClr val="tx1"/>
                </a:solidFill>
              </a:rPr>
              <a:t>metode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i="1" dirty="0">
                <a:solidFill>
                  <a:schemeClr val="tx1"/>
                </a:solidFill>
              </a:rPr>
              <a:t>Random </a:t>
            </a:r>
            <a:r>
              <a:rPr lang="en-ID" sz="1600" b="1" i="1" dirty="0" err="1">
                <a:solidFill>
                  <a:schemeClr val="tx1"/>
                </a:solidFill>
              </a:rPr>
              <a:t>Undersampling</a:t>
            </a:r>
            <a:r>
              <a:rPr lang="en-ID" sz="1600" b="1" i="1" dirty="0">
                <a:solidFill>
                  <a:schemeClr val="tx1"/>
                </a:solidFill>
              </a:rPr>
              <a:t> </a:t>
            </a:r>
            <a:r>
              <a:rPr lang="en-ID" sz="1600" b="1" dirty="0">
                <a:solidFill>
                  <a:schemeClr val="tx1"/>
                </a:solidFill>
              </a:rPr>
              <a:t>dan </a:t>
            </a:r>
            <a:r>
              <a:rPr lang="en-ID" sz="1600" b="1" i="1" dirty="0">
                <a:solidFill>
                  <a:schemeClr val="tx1"/>
                </a:solidFill>
              </a:rPr>
              <a:t>MWMOTE</a:t>
            </a:r>
            <a:r>
              <a:rPr lang="en-ID" sz="1600" b="1" dirty="0">
                <a:solidFill>
                  <a:schemeClr val="tx1"/>
                </a:solidFill>
              </a:rPr>
              <a:t>.</a:t>
            </a: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AutoNum type="arabicPeriod"/>
            </a:pPr>
            <a:endParaRPr lang="en-ID" sz="1600" b="1" dirty="0">
              <a:solidFill>
                <a:schemeClr val="tx1"/>
              </a:solidFill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AutoNum type="arabicPeriod"/>
            </a:pPr>
            <a:r>
              <a:rPr lang="en-ID" sz="1600" b="1" dirty="0" err="1">
                <a:solidFill>
                  <a:schemeClr val="tx1"/>
                </a:solidFill>
              </a:rPr>
              <a:t>Mencari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metode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terbaik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antara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i="1" dirty="0">
                <a:solidFill>
                  <a:schemeClr val="tx1"/>
                </a:solidFill>
              </a:rPr>
              <a:t>Random </a:t>
            </a:r>
            <a:r>
              <a:rPr lang="en-ID" sz="1600" b="1" i="1" dirty="0" err="1">
                <a:solidFill>
                  <a:schemeClr val="tx1"/>
                </a:solidFill>
              </a:rPr>
              <a:t>Undersampling</a:t>
            </a:r>
            <a:r>
              <a:rPr lang="en-ID" sz="1600" b="1" dirty="0">
                <a:solidFill>
                  <a:schemeClr val="tx1"/>
                </a:solidFill>
              </a:rPr>
              <a:t> dan </a:t>
            </a:r>
            <a:r>
              <a:rPr lang="en-ID" sz="1600" b="1" i="1" dirty="0">
                <a:solidFill>
                  <a:schemeClr val="tx1"/>
                </a:solidFill>
              </a:rPr>
              <a:t>MWMOTE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dalam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mengatasi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i="1" dirty="0" err="1">
                <a:solidFill>
                  <a:schemeClr val="tx1"/>
                </a:solidFill>
              </a:rPr>
              <a:t>Imabalance</a:t>
            </a:r>
            <a:r>
              <a:rPr lang="en-ID" sz="1600" b="1" i="1" dirty="0">
                <a:solidFill>
                  <a:schemeClr val="tx1"/>
                </a:solidFill>
              </a:rPr>
              <a:t> Dataset</a:t>
            </a:r>
            <a:r>
              <a:rPr lang="en-ID" sz="1600" b="1" dirty="0">
                <a:solidFill>
                  <a:schemeClr val="tx1"/>
                </a:solidFill>
              </a:rPr>
              <a:t>.</a:t>
            </a: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AutoNum type="arabicPeriod"/>
            </a:pPr>
            <a:endParaRPr lang="en-ID" sz="1600" b="1" dirty="0">
              <a:solidFill>
                <a:schemeClr val="tx1"/>
              </a:solidFill>
            </a:endParaRPr>
          </a:p>
        </p:txBody>
      </p:sp>
      <p:cxnSp>
        <p:nvCxnSpPr>
          <p:cNvPr id="191" name="Google Shape;191;p39"/>
          <p:cNvCxnSpPr>
            <a:cxnSpLocks/>
          </p:cNvCxnSpPr>
          <p:nvPr/>
        </p:nvCxnSpPr>
        <p:spPr>
          <a:xfrm>
            <a:off x="1026200" y="414022"/>
            <a:ext cx="115264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Batasan Masalah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p40"/>
          <p:cNvSpPr txBox="1">
            <a:spLocks noGrp="1"/>
          </p:cNvSpPr>
          <p:nvPr>
            <p:ph type="body" idx="1"/>
          </p:nvPr>
        </p:nvSpPr>
        <p:spPr>
          <a:xfrm>
            <a:off x="891450" y="1246024"/>
            <a:ext cx="7361100" cy="371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AutoNum type="arabicPeriod"/>
            </a:pPr>
            <a:r>
              <a:rPr lang="en-ID" sz="1600" b="1" dirty="0">
                <a:solidFill>
                  <a:schemeClr val="tx1"/>
                </a:solidFill>
              </a:rPr>
              <a:t>Data yang </a:t>
            </a:r>
            <a:r>
              <a:rPr lang="en-ID" sz="1600" b="1" dirty="0" err="1">
                <a:solidFill>
                  <a:schemeClr val="tx1"/>
                </a:solidFill>
              </a:rPr>
              <a:t>digunakan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terdiri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dari</a:t>
            </a:r>
            <a:r>
              <a:rPr lang="en-ID" sz="1600" b="1" dirty="0">
                <a:solidFill>
                  <a:schemeClr val="tx1"/>
                </a:solidFill>
              </a:rPr>
              <a:t> 4 Dataset </a:t>
            </a:r>
            <a:r>
              <a:rPr lang="en-ID" sz="1600" b="1" dirty="0" err="1">
                <a:solidFill>
                  <a:schemeClr val="tx1"/>
                </a:solidFill>
              </a:rPr>
              <a:t>yaitu</a:t>
            </a:r>
            <a:r>
              <a:rPr lang="en-ID" sz="1600" b="1" dirty="0">
                <a:solidFill>
                  <a:schemeClr val="tx1"/>
                </a:solidFill>
              </a:rPr>
              <a:t> dataset Bank Turnover, dataset Diabetes, dataset Stroke, dan dataset Credit Fraud.</a:t>
            </a: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AutoNum type="arabicPeriod"/>
            </a:pPr>
            <a:endParaRPr lang="en-ID" sz="1600" b="1" dirty="0">
              <a:solidFill>
                <a:schemeClr val="tx1"/>
              </a:solidFill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AutoNum type="arabicPeriod"/>
            </a:pPr>
            <a:r>
              <a:rPr lang="en-ID" sz="1600" b="1" dirty="0" err="1">
                <a:solidFill>
                  <a:schemeClr val="tx1"/>
                </a:solidFill>
              </a:rPr>
              <a:t>Metode</a:t>
            </a:r>
            <a:r>
              <a:rPr lang="en-ID" sz="1600" b="1" dirty="0">
                <a:solidFill>
                  <a:schemeClr val="tx1"/>
                </a:solidFill>
              </a:rPr>
              <a:t> yang </a:t>
            </a:r>
            <a:r>
              <a:rPr lang="en-ID" sz="1600" b="1" dirty="0" err="1">
                <a:solidFill>
                  <a:schemeClr val="tx1"/>
                </a:solidFill>
              </a:rPr>
              <a:t>digunakan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i="1" dirty="0">
                <a:solidFill>
                  <a:schemeClr val="tx1"/>
                </a:solidFill>
              </a:rPr>
              <a:t>Random </a:t>
            </a:r>
            <a:r>
              <a:rPr lang="en-ID" sz="1600" b="1" i="1" dirty="0" err="1">
                <a:solidFill>
                  <a:schemeClr val="tx1"/>
                </a:solidFill>
              </a:rPr>
              <a:t>Undersampling</a:t>
            </a:r>
            <a:r>
              <a:rPr lang="en-ID" sz="1600" b="1" i="1" dirty="0">
                <a:solidFill>
                  <a:schemeClr val="tx1"/>
                </a:solidFill>
              </a:rPr>
              <a:t> </a:t>
            </a:r>
            <a:r>
              <a:rPr lang="en-ID" sz="1600" b="1" dirty="0">
                <a:solidFill>
                  <a:schemeClr val="tx1"/>
                </a:solidFill>
              </a:rPr>
              <a:t>dan </a:t>
            </a:r>
            <a:r>
              <a:rPr lang="en-ID" sz="1600" b="1" i="1" dirty="0">
                <a:solidFill>
                  <a:schemeClr val="tx1"/>
                </a:solidFill>
              </a:rPr>
              <a:t>Majority Weighted Minority Oversampling Technique (MWMOTE)</a:t>
            </a:r>
            <a:r>
              <a:rPr lang="en-ID" sz="1600" b="1" dirty="0">
                <a:solidFill>
                  <a:schemeClr val="tx1"/>
                </a:solidFill>
              </a:rPr>
              <a:t>.</a:t>
            </a: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AutoNum type="arabicPeriod"/>
            </a:pPr>
            <a:endParaRPr lang="en-ID" sz="1600" b="1" dirty="0">
              <a:solidFill>
                <a:schemeClr val="tx1"/>
              </a:solidFill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AutoNum type="arabicPeriod"/>
            </a:pPr>
            <a:r>
              <a:rPr lang="en-ID" sz="1600" b="1" dirty="0" err="1">
                <a:solidFill>
                  <a:schemeClr val="tx1"/>
                </a:solidFill>
              </a:rPr>
              <a:t>Perhitungan</a:t>
            </a:r>
            <a:r>
              <a:rPr lang="en-ID" sz="1600" b="1" dirty="0">
                <a:solidFill>
                  <a:schemeClr val="tx1"/>
                </a:solidFill>
              </a:rPr>
              <a:t> pada </a:t>
            </a:r>
            <a:r>
              <a:rPr lang="en-ID" sz="1600" b="1" dirty="0" err="1">
                <a:solidFill>
                  <a:schemeClr val="tx1"/>
                </a:solidFill>
              </a:rPr>
              <a:t>pengujian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metode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menggunakan</a:t>
            </a:r>
            <a:r>
              <a:rPr lang="en-ID" sz="1600" b="1" dirty="0">
                <a:solidFill>
                  <a:schemeClr val="tx1"/>
                </a:solidFill>
              </a:rPr>
              <a:t> </a:t>
            </a:r>
            <a:r>
              <a:rPr lang="en-ID" sz="1600" b="1" dirty="0" err="1">
                <a:solidFill>
                  <a:schemeClr val="tx1"/>
                </a:solidFill>
              </a:rPr>
              <a:t>nilai</a:t>
            </a:r>
            <a:r>
              <a:rPr lang="en-ID" sz="1600" b="1" i="1" dirty="0">
                <a:solidFill>
                  <a:schemeClr val="tx1"/>
                </a:solidFill>
              </a:rPr>
              <a:t> accuracy, precision, recall</a:t>
            </a:r>
            <a:r>
              <a:rPr lang="en-ID" sz="1600" b="1" dirty="0">
                <a:solidFill>
                  <a:schemeClr val="tx1"/>
                </a:solidFill>
              </a:rPr>
              <a:t>, dan</a:t>
            </a:r>
            <a:r>
              <a:rPr lang="en-ID" sz="1600" b="1" i="1" dirty="0">
                <a:solidFill>
                  <a:schemeClr val="tx1"/>
                </a:solidFill>
              </a:rPr>
              <a:t> f-measure.</a:t>
            </a: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AutoNum type="arabicPeriod"/>
            </a:pPr>
            <a:endParaRPr lang="en-ID" sz="1600" b="1" dirty="0">
              <a:solidFill>
                <a:schemeClr val="tx1"/>
              </a:solidFill>
            </a:endParaRPr>
          </a:p>
        </p:txBody>
      </p:sp>
      <p:cxnSp>
        <p:nvCxnSpPr>
          <p:cNvPr id="198" name="Google Shape;198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>
            <a:spLocks noGrp="1"/>
          </p:cNvSpPr>
          <p:nvPr>
            <p:ph type="title" idx="6"/>
          </p:nvPr>
        </p:nvSpPr>
        <p:spPr>
          <a:xfrm>
            <a:off x="2225524" y="1719072"/>
            <a:ext cx="963230" cy="7755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05" name="Google Shape;205;p41"/>
          <p:cNvSpPr txBox="1">
            <a:spLocks noGrp="1"/>
          </p:cNvSpPr>
          <p:nvPr>
            <p:ph type="subTitle" idx="1"/>
          </p:nvPr>
        </p:nvSpPr>
        <p:spPr>
          <a:xfrm>
            <a:off x="4961824" y="2648901"/>
            <a:ext cx="3729722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tx1"/>
                </a:solidFill>
              </a:rPr>
              <a:t>Menambahkan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literatur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dalam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perbandingan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metode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i="1" dirty="0">
                <a:solidFill>
                  <a:schemeClr val="tx1"/>
                </a:solidFill>
              </a:rPr>
              <a:t>Random </a:t>
            </a:r>
            <a:r>
              <a:rPr lang="en-US" b="1" i="1" dirty="0" err="1">
                <a:solidFill>
                  <a:schemeClr val="tx1"/>
                </a:solidFill>
              </a:rPr>
              <a:t>Undersampling</a:t>
            </a:r>
            <a:r>
              <a:rPr lang="en-US" b="1" dirty="0">
                <a:solidFill>
                  <a:schemeClr val="tx1"/>
                </a:solidFill>
              </a:rPr>
              <a:t> dan </a:t>
            </a:r>
            <a:r>
              <a:rPr lang="en-US" b="1" i="1" dirty="0">
                <a:solidFill>
                  <a:schemeClr val="tx1"/>
                </a:solidFill>
              </a:rPr>
              <a:t>MWMOTE </a:t>
            </a:r>
            <a:r>
              <a:rPr lang="en-US" b="1" dirty="0" err="1">
                <a:solidFill>
                  <a:schemeClr val="tx1"/>
                </a:solidFill>
              </a:rPr>
              <a:t>dalam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mengatasi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i="1" dirty="0">
                <a:solidFill>
                  <a:schemeClr val="tx1"/>
                </a:solidFill>
              </a:rPr>
              <a:t>Imbalanced Dataset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09" name="Google Shape;209;p41"/>
          <p:cNvSpPr txBox="1">
            <a:spLocks noGrp="1"/>
          </p:cNvSpPr>
          <p:nvPr>
            <p:ph type="subTitle" idx="5"/>
          </p:nvPr>
        </p:nvSpPr>
        <p:spPr>
          <a:xfrm>
            <a:off x="842278" y="2648901"/>
            <a:ext cx="3729722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Memberikan solusi dalam mengatasi </a:t>
            </a:r>
            <a:r>
              <a:rPr lang="en" b="1" i="1" dirty="0">
                <a:solidFill>
                  <a:schemeClr val="tx1"/>
                </a:solidFill>
              </a:rPr>
              <a:t>imbalanced dataset </a:t>
            </a:r>
            <a:r>
              <a:rPr lang="en" b="1" dirty="0">
                <a:solidFill>
                  <a:schemeClr val="tx1"/>
                </a:solidFill>
              </a:rPr>
              <a:t>dengan menggunakan metode </a:t>
            </a:r>
            <a:r>
              <a:rPr lang="en" b="1" i="1" dirty="0">
                <a:solidFill>
                  <a:schemeClr val="tx1"/>
                </a:solidFill>
              </a:rPr>
              <a:t>Random Undersampling </a:t>
            </a:r>
            <a:r>
              <a:rPr lang="en" b="1" dirty="0">
                <a:solidFill>
                  <a:schemeClr val="tx1"/>
                </a:solidFill>
              </a:rPr>
              <a:t>dan MWMOTE.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10" name="Google Shape;210;p41"/>
          <p:cNvSpPr txBox="1">
            <a:spLocks noGrp="1"/>
          </p:cNvSpPr>
          <p:nvPr>
            <p:ph type="title" idx="7"/>
          </p:nvPr>
        </p:nvSpPr>
        <p:spPr>
          <a:xfrm>
            <a:off x="5793185" y="184785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15" name="Google Shape;215;p41"/>
          <p:cNvSpPr txBox="1">
            <a:spLocks noGrp="1"/>
          </p:cNvSpPr>
          <p:nvPr>
            <p:ph type="title" idx="6"/>
          </p:nvPr>
        </p:nvSpPr>
        <p:spPr>
          <a:xfrm>
            <a:off x="0" y="421675"/>
            <a:ext cx="33399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Manfaat</a:t>
            </a:r>
            <a:endParaRPr sz="3000" dirty="0">
              <a:solidFill>
                <a:schemeClr val="dk1"/>
              </a:solidFill>
            </a:endParaRPr>
          </a:p>
        </p:txBody>
      </p:sp>
      <p:cxnSp>
        <p:nvCxnSpPr>
          <p:cNvPr id="2" name="Google Shape;191;p39">
            <a:extLst>
              <a:ext uri="{FF2B5EF4-FFF2-40B4-BE49-F238E27FC236}">
                <a16:creationId xmlns:a16="http://schemas.microsoft.com/office/drawing/2014/main" id="{98F3ECED-703D-AE36-83C1-99A6E319DA8A}"/>
              </a:ext>
            </a:extLst>
          </p:cNvPr>
          <p:cNvCxnSpPr>
            <a:cxnSpLocks/>
          </p:cNvCxnSpPr>
          <p:nvPr/>
        </p:nvCxnSpPr>
        <p:spPr>
          <a:xfrm>
            <a:off x="842278" y="599760"/>
            <a:ext cx="170804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>
            <a:spLocks noGrp="1"/>
          </p:cNvSpPr>
          <p:nvPr>
            <p:ph type="title"/>
          </p:nvPr>
        </p:nvSpPr>
        <p:spPr>
          <a:xfrm>
            <a:off x="102699" y="399764"/>
            <a:ext cx="2599227" cy="428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Alur Penelitian 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0FA8547-CAE8-8640-2306-729D36619D1C}"/>
              </a:ext>
            </a:extLst>
          </p:cNvPr>
          <p:cNvSpPr/>
          <p:nvPr/>
        </p:nvSpPr>
        <p:spPr>
          <a:xfrm>
            <a:off x="449423" y="1625578"/>
            <a:ext cx="1293018" cy="7786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Mulai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48FB8D0-0E46-EF77-2F1E-C85D086152A3}"/>
              </a:ext>
            </a:extLst>
          </p:cNvPr>
          <p:cNvSpPr/>
          <p:nvPr/>
        </p:nvSpPr>
        <p:spPr>
          <a:xfrm>
            <a:off x="2437377" y="1625577"/>
            <a:ext cx="1521619" cy="77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Studi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Literatur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A58012-9766-8D05-0306-3EE28B9E7F87}"/>
              </a:ext>
            </a:extLst>
          </p:cNvPr>
          <p:cNvSpPr/>
          <p:nvPr/>
        </p:nvSpPr>
        <p:spPr>
          <a:xfrm>
            <a:off x="4538752" y="1625577"/>
            <a:ext cx="1521619" cy="77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Pengumpulan</a:t>
            </a:r>
            <a:r>
              <a:rPr lang="en-US" b="1" dirty="0">
                <a:solidFill>
                  <a:schemeClr val="bg1"/>
                </a:solidFill>
              </a:rPr>
              <a:t> Data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9D4BE4-DAC1-01F9-9D5E-2CA6D0D627AA}"/>
              </a:ext>
            </a:extLst>
          </p:cNvPr>
          <p:cNvSpPr/>
          <p:nvPr/>
        </p:nvSpPr>
        <p:spPr>
          <a:xfrm>
            <a:off x="6774746" y="1625577"/>
            <a:ext cx="1521619" cy="77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Rancangan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Pemodelan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5C7762-2139-D18E-2E3D-E451EE74E713}"/>
              </a:ext>
            </a:extLst>
          </p:cNvPr>
          <p:cNvSpPr/>
          <p:nvPr/>
        </p:nvSpPr>
        <p:spPr>
          <a:xfrm>
            <a:off x="6774746" y="3115620"/>
            <a:ext cx="1521619" cy="77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Evaluasi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A1EE90-498F-1C6C-A9A5-51EF9368069B}"/>
              </a:ext>
            </a:extLst>
          </p:cNvPr>
          <p:cNvSpPr/>
          <p:nvPr/>
        </p:nvSpPr>
        <p:spPr>
          <a:xfrm>
            <a:off x="4538752" y="3115906"/>
            <a:ext cx="1521619" cy="77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Hasil dan </a:t>
            </a:r>
            <a:r>
              <a:rPr lang="en-US" b="1" dirty="0" err="1">
                <a:solidFill>
                  <a:schemeClr val="bg1"/>
                </a:solidFill>
              </a:rPr>
              <a:t>Pembahasan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C2D03-1A87-144B-A1DF-F1BDE97AA01D}"/>
              </a:ext>
            </a:extLst>
          </p:cNvPr>
          <p:cNvSpPr/>
          <p:nvPr/>
        </p:nvSpPr>
        <p:spPr>
          <a:xfrm>
            <a:off x="2555728" y="3115620"/>
            <a:ext cx="1293018" cy="7786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Selesai</a:t>
            </a:r>
            <a:endParaRPr lang="en-ID" b="1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1D903-4CAE-3D25-7F44-83A36253C224}"/>
              </a:ext>
            </a:extLst>
          </p:cNvPr>
          <p:cNvCxnSpPr>
            <a:stCxn id="3" idx="6"/>
            <a:endCxn id="6" idx="1"/>
          </p:cNvCxnSpPr>
          <p:nvPr/>
        </p:nvCxnSpPr>
        <p:spPr>
          <a:xfrm flipV="1">
            <a:off x="1742441" y="2014912"/>
            <a:ext cx="69493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E36B8C-7815-D7F2-6D6A-C6A2D89741F4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958996" y="2014912"/>
            <a:ext cx="5797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ECC83C-D06E-E50B-504B-8DAB7020410D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060371" y="2014912"/>
            <a:ext cx="71437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FE92C5-1A6F-303F-F301-520745CC8F05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535556" y="2404246"/>
            <a:ext cx="0" cy="7113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A975BB-7DC4-9788-746F-8D1221C1F5B2}"/>
              </a:ext>
            </a:extLst>
          </p:cNvPr>
          <p:cNvCxnSpPr>
            <a:stCxn id="9" idx="1"/>
            <a:endCxn id="10" idx="3"/>
          </p:cNvCxnSpPr>
          <p:nvPr/>
        </p:nvCxnSpPr>
        <p:spPr>
          <a:xfrm flipH="1">
            <a:off x="6060371" y="3504955"/>
            <a:ext cx="714375" cy="2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400F2A-AC62-5769-FFB5-EC14AE4FD103}"/>
              </a:ext>
            </a:extLst>
          </p:cNvPr>
          <p:cNvCxnSpPr>
            <a:stCxn id="10" idx="1"/>
            <a:endCxn id="11" idx="6"/>
          </p:cNvCxnSpPr>
          <p:nvPr/>
        </p:nvCxnSpPr>
        <p:spPr>
          <a:xfrm flipH="1" flipV="1">
            <a:off x="3848746" y="3504955"/>
            <a:ext cx="690006" cy="2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>
            <a:spLocks noGrp="1"/>
          </p:cNvSpPr>
          <p:nvPr>
            <p:ph type="title"/>
          </p:nvPr>
        </p:nvSpPr>
        <p:spPr>
          <a:xfrm>
            <a:off x="71956" y="34510"/>
            <a:ext cx="4007125" cy="8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Rancangan Pemodelan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D156D5-9042-F7D1-5AC4-EBB4FF67433B}"/>
              </a:ext>
            </a:extLst>
          </p:cNvPr>
          <p:cNvSpPr/>
          <p:nvPr/>
        </p:nvSpPr>
        <p:spPr>
          <a:xfrm>
            <a:off x="71956" y="2336008"/>
            <a:ext cx="1122204" cy="5332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Mulai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E4E834-4BC0-CA15-28D2-4FDFA1E239B8}"/>
              </a:ext>
            </a:extLst>
          </p:cNvPr>
          <p:cNvSpPr/>
          <p:nvPr/>
        </p:nvSpPr>
        <p:spPr>
          <a:xfrm>
            <a:off x="1628141" y="2336008"/>
            <a:ext cx="1122204" cy="533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Dataset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A3BA458-E721-8FBB-D81E-B9E311D1BA1E}"/>
              </a:ext>
            </a:extLst>
          </p:cNvPr>
          <p:cNvSpPr/>
          <p:nvPr/>
        </p:nvSpPr>
        <p:spPr>
          <a:xfrm>
            <a:off x="3517979" y="1425588"/>
            <a:ext cx="1122204" cy="533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Data Testing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6647DD9-4D61-8420-86E1-1FFBCFF9C527}"/>
              </a:ext>
            </a:extLst>
          </p:cNvPr>
          <p:cNvSpPr/>
          <p:nvPr/>
        </p:nvSpPr>
        <p:spPr>
          <a:xfrm>
            <a:off x="5712327" y="3026570"/>
            <a:ext cx="1528763" cy="533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MWMOTE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20DF257-0585-4D94-1D8A-EFE030173BBE}"/>
              </a:ext>
            </a:extLst>
          </p:cNvPr>
          <p:cNvSpPr/>
          <p:nvPr/>
        </p:nvSpPr>
        <p:spPr>
          <a:xfrm>
            <a:off x="3517979" y="3559772"/>
            <a:ext cx="1122204" cy="533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Data Training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CBA26C-5D81-2014-0F41-DE333A28DC7D}"/>
              </a:ext>
            </a:extLst>
          </p:cNvPr>
          <p:cNvSpPr/>
          <p:nvPr/>
        </p:nvSpPr>
        <p:spPr>
          <a:xfrm>
            <a:off x="5712328" y="4198147"/>
            <a:ext cx="1528762" cy="533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Random </a:t>
            </a:r>
            <a:r>
              <a:rPr lang="en-US" b="1" dirty="0" err="1">
                <a:solidFill>
                  <a:schemeClr val="bg1"/>
                </a:solidFill>
              </a:rPr>
              <a:t>Undersampling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DFF542-9B4F-3EE9-0AD6-673F196D38B5}"/>
              </a:ext>
            </a:extLst>
          </p:cNvPr>
          <p:cNvSpPr/>
          <p:nvPr/>
        </p:nvSpPr>
        <p:spPr>
          <a:xfrm>
            <a:off x="7949840" y="2269429"/>
            <a:ext cx="1122204" cy="533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Evaluasi</a:t>
            </a:r>
            <a:endParaRPr lang="en-ID" b="1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F27732-9FD2-73C0-2D27-BD231A80705E}"/>
              </a:ext>
            </a:extLst>
          </p:cNvPr>
          <p:cNvCxnSpPr>
            <a:stCxn id="2" idx="6"/>
            <a:endCxn id="4" idx="1"/>
          </p:cNvCxnSpPr>
          <p:nvPr/>
        </p:nvCxnSpPr>
        <p:spPr>
          <a:xfrm>
            <a:off x="1194160" y="2602609"/>
            <a:ext cx="4339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D3911E-5570-D651-EFF3-F427E049C4D3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2750345" y="2602609"/>
            <a:ext cx="767634" cy="1223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26EEF3-DA8A-7804-ED0B-B106C12E2693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4640183" y="3293171"/>
            <a:ext cx="1072144" cy="5332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D30C0D-8BFC-571B-AD17-ECEB25DD039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640183" y="3826373"/>
            <a:ext cx="1072145" cy="638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689D960-4DA7-3B35-3B6E-C8EBAA7E00F8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2750345" y="1692189"/>
            <a:ext cx="767634" cy="9104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0A4E8E9-AECD-D01E-11B8-BA094697982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640183" y="1692189"/>
            <a:ext cx="387075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277879-09BF-337F-7E63-41D127284388}"/>
              </a:ext>
            </a:extLst>
          </p:cNvPr>
          <p:cNvCxnSpPr>
            <a:endCxn id="15" idx="0"/>
          </p:cNvCxnSpPr>
          <p:nvPr/>
        </p:nvCxnSpPr>
        <p:spPr>
          <a:xfrm>
            <a:off x="8510942" y="1676498"/>
            <a:ext cx="0" cy="5929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E8C84C-B98F-37B3-7380-959D70B001E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241090" y="3293171"/>
            <a:ext cx="28055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DF2A2-390A-9B22-6ACA-D432FA1D82B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241090" y="4464748"/>
            <a:ext cx="27901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D878078-233F-3A45-A61E-0FB7F6BB85D3}"/>
              </a:ext>
            </a:extLst>
          </p:cNvPr>
          <p:cNvCxnSpPr/>
          <p:nvPr/>
        </p:nvCxnSpPr>
        <p:spPr>
          <a:xfrm>
            <a:off x="7520106" y="3278783"/>
            <a:ext cx="0" cy="11858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6808E5B-F8C7-9299-A548-A9AB32B7C8AF}"/>
              </a:ext>
            </a:extLst>
          </p:cNvPr>
          <p:cNvCxnSpPr>
            <a:cxnSpLocks/>
          </p:cNvCxnSpPr>
          <p:nvPr/>
        </p:nvCxnSpPr>
        <p:spPr>
          <a:xfrm>
            <a:off x="7520106" y="3871715"/>
            <a:ext cx="9908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9F344D-216B-41AE-B140-E62AC6045A24}"/>
              </a:ext>
            </a:extLst>
          </p:cNvPr>
          <p:cNvCxnSpPr>
            <a:endCxn id="15" idx="2"/>
          </p:cNvCxnSpPr>
          <p:nvPr/>
        </p:nvCxnSpPr>
        <p:spPr>
          <a:xfrm flipV="1">
            <a:off x="8510942" y="2802631"/>
            <a:ext cx="0" cy="10477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423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>
            <a:spLocks noGrp="1"/>
          </p:cNvSpPr>
          <p:nvPr>
            <p:ph type="title"/>
          </p:nvPr>
        </p:nvSpPr>
        <p:spPr>
          <a:xfrm>
            <a:off x="436866" y="395723"/>
            <a:ext cx="3961912" cy="8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Deskripsi Dataset</a:t>
            </a:r>
            <a:endParaRPr sz="2200" dirty="0">
              <a:solidFill>
                <a:schemeClr val="dk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EB8D02-A160-6B94-B006-6487BA972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086145"/>
              </p:ext>
            </p:extLst>
          </p:nvPr>
        </p:nvGraphicFramePr>
        <p:xfrm>
          <a:off x="436866" y="1592721"/>
          <a:ext cx="8371652" cy="295613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580383">
                  <a:extLst>
                    <a:ext uri="{9D8B030D-6E8A-4147-A177-3AD203B41FA5}">
                      <a16:colId xmlns:a16="http://schemas.microsoft.com/office/drawing/2014/main" val="2323629268"/>
                    </a:ext>
                  </a:extLst>
                </a:gridCol>
                <a:gridCol w="1398827">
                  <a:extLst>
                    <a:ext uri="{9D8B030D-6E8A-4147-A177-3AD203B41FA5}">
                      <a16:colId xmlns:a16="http://schemas.microsoft.com/office/drawing/2014/main" val="1586612195"/>
                    </a:ext>
                  </a:extLst>
                </a:gridCol>
                <a:gridCol w="966148">
                  <a:extLst>
                    <a:ext uri="{9D8B030D-6E8A-4147-A177-3AD203B41FA5}">
                      <a16:colId xmlns:a16="http://schemas.microsoft.com/office/drawing/2014/main" val="2413618904"/>
                    </a:ext>
                  </a:extLst>
                </a:gridCol>
                <a:gridCol w="1634680">
                  <a:extLst>
                    <a:ext uri="{9D8B030D-6E8A-4147-A177-3AD203B41FA5}">
                      <a16:colId xmlns:a16="http://schemas.microsoft.com/office/drawing/2014/main" val="895172620"/>
                    </a:ext>
                  </a:extLst>
                </a:gridCol>
                <a:gridCol w="1668616">
                  <a:extLst>
                    <a:ext uri="{9D8B030D-6E8A-4147-A177-3AD203B41FA5}">
                      <a16:colId xmlns:a16="http://schemas.microsoft.com/office/drawing/2014/main" val="3338648582"/>
                    </a:ext>
                  </a:extLst>
                </a:gridCol>
                <a:gridCol w="1122998">
                  <a:extLst>
                    <a:ext uri="{9D8B030D-6E8A-4147-A177-3AD203B41FA5}">
                      <a16:colId xmlns:a16="http://schemas.microsoft.com/office/drawing/2014/main" val="1291264327"/>
                    </a:ext>
                  </a:extLst>
                </a:gridCol>
              </a:tblGrid>
              <a:tr h="591226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Dataset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Jumlah Data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Atribut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Class Minoritas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Class </a:t>
                      </a:r>
                      <a:r>
                        <a:rPr lang="en-US" sz="1200" dirty="0" err="1">
                          <a:effectLst/>
                        </a:rPr>
                        <a:t>Mayoritas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Ratio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6641047"/>
                  </a:ext>
                </a:extLst>
              </a:tr>
              <a:tr h="591226">
                <a:tc>
                  <a:txBody>
                    <a:bodyPr/>
                    <a:lstStyle/>
                    <a:p>
                      <a:pPr indent="228600"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Bank Turnover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10.000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2.037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7.963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0,20 : 0,80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811824"/>
                  </a:ext>
                </a:extLst>
              </a:tr>
              <a:tr h="591226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Diabetes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768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268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500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0,34 : 0,66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8691633"/>
                  </a:ext>
                </a:extLst>
              </a:tr>
              <a:tr h="591226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Stroke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5.110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249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4.861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0,04 : 0,96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7108525"/>
                  </a:ext>
                </a:extLst>
              </a:tr>
              <a:tr h="591226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Credit Card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284.807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492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284.315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0,01 : 0,99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2145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540339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1490</TotalTime>
  <Words>377</Words>
  <Application>Microsoft Office PowerPoint</Application>
  <PresentationFormat>On-screen Show (16:9)</PresentationFormat>
  <Paragraphs>143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Montserrat ExtraBold</vt:lpstr>
      <vt:lpstr>Montserrat Medium</vt:lpstr>
      <vt:lpstr>Montserrat</vt:lpstr>
      <vt:lpstr>Arial</vt:lpstr>
      <vt:lpstr>Times New Roman</vt:lpstr>
      <vt:lpstr>Futuristic Background by Slidesgo</vt:lpstr>
      <vt:lpstr>PERBANDINGAN METODE RANDOM UNDERSAMPLING DAN MAJORITY WEIGHTED MINORITY OVERSAMPLING TECHNIQUE (MWMOTE) DALAM MENGATASI IMBALANCED DATASET</vt:lpstr>
      <vt:lpstr>Latar Belakang</vt:lpstr>
      <vt:lpstr>Rumusan Masalah</vt:lpstr>
      <vt:lpstr>Tujuan</vt:lpstr>
      <vt:lpstr>Batasan Masalah</vt:lpstr>
      <vt:lpstr>01</vt:lpstr>
      <vt:lpstr>Alur Penelitian </vt:lpstr>
      <vt:lpstr>Rancangan Pemodelan</vt:lpstr>
      <vt:lpstr>Deskripsi Dataset</vt:lpstr>
      <vt:lpstr>Random Undersampling</vt:lpstr>
      <vt:lpstr>MWMOTE</vt:lpstr>
      <vt:lpstr>TABEL PENGUJIAN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PERBANDINGAN METODE RANDOM UNDERSAMPLING DAN MAJORITY WEIGHTED MINORITY OVERSAMPLING TECHNIQUE (MWMOTE) DALAM MENGATASI IMBALANCED DATASET</dc:title>
  <cp:lastModifiedBy>Muhammad Asyroful Nur Maulana Yusuf</cp:lastModifiedBy>
  <cp:revision>14</cp:revision>
  <dcterms:modified xsi:type="dcterms:W3CDTF">2022-12-06T01:00:16Z</dcterms:modified>
</cp:coreProperties>
</file>